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8" r:id="rId2"/>
    <p:sldId id="259" r:id="rId3"/>
    <p:sldId id="268" r:id="rId4"/>
    <p:sldId id="260" r:id="rId5"/>
    <p:sldId id="261" r:id="rId6"/>
    <p:sldId id="269" r:id="rId7"/>
    <p:sldId id="270"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3566" autoAdjust="0"/>
  </p:normalViewPr>
  <p:slideViewPr>
    <p:cSldViewPr snapToGrid="0">
      <p:cViewPr varScale="1">
        <p:scale>
          <a:sx n="66" d="100"/>
          <a:sy n="66" d="100"/>
        </p:scale>
        <p:origin x="64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jpeg>
</file>

<file path=ppt/media/image3.gif>
</file>

<file path=ppt/media/image4.jpe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AAEAD3-BA6C-456E-B873-BACB4BA8A126}" type="datetimeFigureOut">
              <a:rPr lang="zh-CN" altLang="en-US" smtClean="0"/>
              <a:t>2020/2/14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B4018B-A06C-44FA-A7B7-953A57ACBC7A}" type="slidenum">
              <a:rPr lang="zh-CN" altLang="en-US" smtClean="0"/>
              <a:t>‹#›</a:t>
            </a:fld>
            <a:endParaRPr lang="zh-CN" altLang="en-US"/>
          </a:p>
        </p:txBody>
      </p:sp>
    </p:spTree>
    <p:extLst>
      <p:ext uri="{BB962C8B-B14F-4D97-AF65-F5344CB8AC3E}">
        <p14:creationId xmlns:p14="http://schemas.microsoft.com/office/powerpoint/2010/main" val="3995250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传统的</a:t>
            </a:r>
            <a:r>
              <a:rPr lang="zh-CN" altLang="en-US" dirty="0"/>
              <a:t>神经网络</a:t>
            </a:r>
            <a:r>
              <a:rPr lang="zh-CN" altLang="en-US" sz="1200" b="0" i="0" kern="1200" dirty="0">
                <a:solidFill>
                  <a:schemeClr val="tx1"/>
                </a:solidFill>
                <a:effectLst/>
                <a:latin typeface="+mn-lt"/>
                <a:ea typeface="+mn-ea"/>
                <a:cs typeface="+mn-cs"/>
              </a:rPr>
              <a:t>叫做感知机（</a:t>
            </a:r>
            <a:r>
              <a:rPr lang="en-US" altLang="zh-CN" dirty="0"/>
              <a:t>Multilayer </a:t>
            </a:r>
            <a:r>
              <a:rPr lang="en-US" altLang="zh-CN" dirty="0" err="1"/>
              <a:t>Perceptron</a:t>
            </a:r>
            <a:r>
              <a:rPr lang="en-US" altLang="zh-CN" sz="1200" b="0" i="0" kern="1200" dirty="0" err="1">
                <a:solidFill>
                  <a:schemeClr val="tx1"/>
                </a:solidFill>
                <a:effectLst/>
                <a:latin typeface="+mn-lt"/>
                <a:ea typeface="+mn-ea"/>
                <a:cs typeface="+mn-cs"/>
              </a:rPr>
              <a:t>s</a:t>
            </a:r>
            <a:r>
              <a:rPr lang="zh-CN" altLang="en-US" sz="1200" b="0" i="0" kern="1200" dirty="0">
                <a:solidFill>
                  <a:schemeClr val="tx1"/>
                </a:solidFill>
                <a:effectLst/>
                <a:latin typeface="+mn-lt"/>
                <a:ea typeface="+mn-ea"/>
                <a:cs typeface="+mn-cs"/>
              </a:rPr>
              <a:t>），或者简称为</a:t>
            </a:r>
            <a:r>
              <a:rPr lang="en-US" altLang="zh-CN" sz="1200" b="0" i="0" kern="1200" dirty="0">
                <a:solidFill>
                  <a:schemeClr val="tx1"/>
                </a:solidFill>
                <a:effectLst/>
                <a:latin typeface="+mn-lt"/>
                <a:ea typeface="+mn-ea"/>
                <a:cs typeface="+mn-cs"/>
              </a:rPr>
              <a:t>MLP</a:t>
            </a:r>
            <a:r>
              <a:rPr lang="zh-CN" altLang="en-US" sz="1200" b="0" i="0" kern="1200" dirty="0">
                <a:solidFill>
                  <a:schemeClr val="tx1"/>
                </a:solidFill>
                <a:effectLst/>
                <a:latin typeface="+mn-lt"/>
                <a:ea typeface="+mn-ea"/>
                <a:cs typeface="+mn-cs"/>
              </a:rPr>
              <a:t>，可以被用于序列模型的预测问题。但是</a:t>
            </a:r>
            <a:r>
              <a:rPr lang="en-US" altLang="zh-CN" sz="1200" b="0" i="0" kern="1200" dirty="0">
                <a:solidFill>
                  <a:schemeClr val="tx1"/>
                </a:solidFill>
                <a:effectLst/>
                <a:latin typeface="+mn-lt"/>
                <a:ea typeface="+mn-ea"/>
                <a:cs typeface="+mn-cs"/>
              </a:rPr>
              <a:t>MLP</a:t>
            </a:r>
            <a:r>
              <a:rPr lang="zh-CN" altLang="en-US" sz="1200" b="0" i="0" kern="1200" dirty="0">
                <a:solidFill>
                  <a:schemeClr val="tx1"/>
                </a:solidFill>
                <a:effectLst/>
                <a:latin typeface="+mn-lt"/>
                <a:ea typeface="+mn-ea"/>
                <a:cs typeface="+mn-cs"/>
              </a:rPr>
              <a:t>会忽略序列的时间前后关系。循环</a:t>
            </a:r>
            <a:r>
              <a:rPr lang="zh-CN" altLang="en-US" dirty="0"/>
              <a:t>神经网络</a:t>
            </a:r>
            <a:r>
              <a:rPr lang="zh-CN" altLang="en-US" sz="1200" b="0" i="0" kern="1200" dirty="0">
                <a:solidFill>
                  <a:schemeClr val="tx1"/>
                </a:solidFill>
                <a:effectLst/>
                <a:latin typeface="+mn-lt"/>
                <a:ea typeface="+mn-ea"/>
                <a:cs typeface="+mn-cs"/>
              </a:rPr>
              <a:t>（简称</a:t>
            </a:r>
            <a:r>
              <a:rPr lang="en-US" altLang="zh-CN" sz="1200" b="0" i="0" kern="1200" dirty="0">
                <a:solidFill>
                  <a:schemeClr val="tx1"/>
                </a:solidFill>
                <a:effectLst/>
                <a:latin typeface="+mn-lt"/>
                <a:ea typeface="+mn-ea"/>
                <a:cs typeface="+mn-cs"/>
              </a:rPr>
              <a:t>RNN</a:t>
            </a:r>
            <a:r>
              <a:rPr lang="zh-CN" altLang="en-US" sz="1200" b="0" i="0" kern="1200" dirty="0">
                <a:solidFill>
                  <a:schemeClr val="tx1"/>
                </a:solidFill>
                <a:effectLst/>
                <a:latin typeface="+mn-lt"/>
                <a:ea typeface="+mn-ea"/>
                <a:cs typeface="+mn-cs"/>
              </a:rPr>
              <a:t>）是一种特殊类型的用于序列问题的</a:t>
            </a:r>
            <a:r>
              <a:rPr lang="zh-CN" altLang="en-US" dirty="0"/>
              <a:t>神经网络</a:t>
            </a:r>
            <a:r>
              <a:rPr lang="zh-CN" altLang="en-US" sz="1200" b="0" i="0" kern="1200" dirty="0">
                <a:solidFill>
                  <a:schemeClr val="tx1"/>
                </a:solidFill>
                <a:effectLst/>
                <a:latin typeface="+mn-lt"/>
                <a:ea typeface="+mn-ea"/>
                <a:cs typeface="+mn-cs"/>
              </a:rPr>
              <a:t>。循环</a:t>
            </a:r>
            <a:r>
              <a:rPr lang="zh-CN" altLang="en-US" dirty="0"/>
              <a:t>神经网络</a:t>
            </a:r>
            <a:r>
              <a:rPr lang="zh-CN" altLang="en-US" sz="1200" b="0" i="0" kern="1200" dirty="0">
                <a:solidFill>
                  <a:schemeClr val="tx1"/>
                </a:solidFill>
                <a:effectLst/>
                <a:latin typeface="+mn-lt"/>
                <a:ea typeface="+mn-ea"/>
                <a:cs typeface="+mn-cs"/>
              </a:rPr>
              <a:t>的保证是输入数据中的时间依赖和上下文信息可以被学习到。</a:t>
            </a:r>
            <a:endParaRPr lang="zh-CN" altLang="en-US" dirty="0"/>
          </a:p>
        </p:txBody>
      </p:sp>
      <p:sp>
        <p:nvSpPr>
          <p:cNvPr id="4" name="灯片编号占位符 3"/>
          <p:cNvSpPr>
            <a:spLocks noGrp="1"/>
          </p:cNvSpPr>
          <p:nvPr>
            <p:ph type="sldNum" sz="quarter" idx="10"/>
          </p:nvPr>
        </p:nvSpPr>
        <p:spPr/>
        <p:txBody>
          <a:bodyPr/>
          <a:lstStyle/>
          <a:p>
            <a:fld id="{CCB4018B-A06C-44FA-A7B7-953A57ACBC7A}" type="slidenum">
              <a:rPr lang="zh-CN" altLang="en-US" smtClean="0"/>
              <a:t>1</a:t>
            </a:fld>
            <a:endParaRPr lang="zh-CN" altLang="en-US"/>
          </a:p>
        </p:txBody>
      </p:sp>
    </p:spTree>
    <p:extLst>
      <p:ext uri="{BB962C8B-B14F-4D97-AF65-F5344CB8AC3E}">
        <p14:creationId xmlns:p14="http://schemas.microsoft.com/office/powerpoint/2010/main" val="3503259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将上图展开，</a:t>
            </a:r>
            <a:r>
              <a:rPr lang="zh-CN" altLang="en-US" sz="1200" b="0" i="0" kern="1200" dirty="0">
                <a:solidFill>
                  <a:schemeClr val="tx1"/>
                </a:solidFill>
                <a:effectLst/>
                <a:latin typeface="+mn-lt"/>
                <a:ea typeface="+mn-ea"/>
                <a:cs typeface="+mn-cs"/>
              </a:rPr>
              <a:t>一个递归神经网络可以看多是一个网络的多次拷贝，每次把信息传递给他的继任者。</a:t>
            </a:r>
            <a:endParaRPr lang="zh-CN" altLang="en-US" dirty="0"/>
          </a:p>
        </p:txBody>
      </p:sp>
      <p:sp>
        <p:nvSpPr>
          <p:cNvPr id="4" name="灯片编号占位符 3"/>
          <p:cNvSpPr>
            <a:spLocks noGrp="1"/>
          </p:cNvSpPr>
          <p:nvPr>
            <p:ph type="sldNum" sz="quarter" idx="10"/>
          </p:nvPr>
        </p:nvSpPr>
        <p:spPr/>
        <p:txBody>
          <a:bodyPr/>
          <a:lstStyle/>
          <a:p>
            <a:fld id="{CCB4018B-A06C-44FA-A7B7-953A57ACBC7A}" type="slidenum">
              <a:rPr lang="zh-CN" altLang="en-US" smtClean="0"/>
              <a:t>2</a:t>
            </a:fld>
            <a:endParaRPr lang="zh-CN" altLang="en-US"/>
          </a:p>
        </p:txBody>
      </p:sp>
    </p:spTree>
    <p:extLst>
      <p:ext uri="{BB962C8B-B14F-4D97-AF65-F5344CB8AC3E}">
        <p14:creationId xmlns:p14="http://schemas.microsoft.com/office/powerpoint/2010/main" val="3356376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RNN</a:t>
            </a:r>
            <a:r>
              <a:rPr lang="zh-CN" altLang="en-US" dirty="0"/>
              <a:t>之所以有记忆力，是因为在每个</a:t>
            </a:r>
            <a:r>
              <a:rPr lang="en-US" altLang="zh-CN" dirty="0"/>
              <a:t>t</a:t>
            </a:r>
            <a:r>
              <a:rPr lang="zh-CN" altLang="en-US" dirty="0"/>
              <a:t>完成后，其产生的结果会在下一个</a:t>
            </a:r>
            <a:r>
              <a:rPr lang="en-US" altLang="zh-CN" dirty="0"/>
              <a:t>t</a:t>
            </a:r>
            <a:r>
              <a:rPr lang="zh-CN" altLang="en-US" dirty="0"/>
              <a:t>开始时，与</a:t>
            </a:r>
            <a:r>
              <a:rPr lang="en-US" altLang="zh-CN" dirty="0"/>
              <a:t>X</a:t>
            </a:r>
            <a:r>
              <a:rPr lang="zh-CN" altLang="en-US" dirty="0"/>
              <a:t>一起输送给</a:t>
            </a:r>
            <a:r>
              <a:rPr lang="en-US" altLang="zh-CN" dirty="0"/>
              <a:t>RNN</a:t>
            </a:r>
            <a:r>
              <a:rPr lang="zh-CN" altLang="en-US" dirty="0"/>
              <a:t>运算，相当于输入中包含了之前所有</a:t>
            </a:r>
            <a:r>
              <a:rPr lang="en-US" altLang="zh-CN" dirty="0"/>
              <a:t>t</a:t>
            </a:r>
            <a:r>
              <a:rPr lang="zh-CN" altLang="en-US" dirty="0"/>
              <a:t>的「精华」</a:t>
            </a:r>
          </a:p>
          <a:p>
            <a:br>
              <a:rPr lang="zh-CN" altLang="en-US" dirty="0"/>
            </a:br>
            <a:endParaRPr lang="zh-CN" altLang="en-US" dirty="0"/>
          </a:p>
          <a:p>
            <a:r>
              <a:rPr lang="zh-CN" altLang="en-US" dirty="0"/>
              <a:t>现在将</a:t>
            </a:r>
            <a:r>
              <a:rPr lang="en-US" altLang="zh-CN" dirty="0"/>
              <a:t>RNN</a:t>
            </a:r>
            <a:r>
              <a:rPr lang="zh-CN" altLang="en-US" dirty="0"/>
              <a:t>的运算部分包装起来，并把相应变量修改为惯例字母。</a:t>
            </a:r>
            <a:r>
              <a:rPr lang="zh-CN" altLang="en-US" b="1" dirty="0"/>
              <a:t>其实普通</a:t>
            </a:r>
            <a:r>
              <a:rPr lang="en-US" altLang="zh-CN" b="1" dirty="0"/>
              <a:t>RNN</a:t>
            </a:r>
            <a:r>
              <a:rPr lang="zh-CN" altLang="en-US" b="1" dirty="0"/>
              <a:t>内部并非为多层网络，仅仅是一个</a:t>
            </a:r>
            <a:r>
              <a:rPr lang="en-US" altLang="zh-CN" b="1" dirty="0" err="1"/>
              <a:t>tanh</a:t>
            </a:r>
            <a:r>
              <a:rPr lang="zh-CN" altLang="en-US" b="1" dirty="0"/>
              <a:t>层。</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CCB4018B-A06C-44FA-A7B7-953A57ACBC7A}" type="slidenum">
              <a:rPr lang="zh-CN" altLang="en-US" smtClean="0"/>
              <a:t>3</a:t>
            </a:fld>
            <a:endParaRPr lang="zh-CN" altLang="en-US"/>
          </a:p>
        </p:txBody>
      </p:sp>
    </p:spTree>
    <p:extLst>
      <p:ext uri="{BB962C8B-B14F-4D97-AF65-F5344CB8AC3E}">
        <p14:creationId xmlns:p14="http://schemas.microsoft.com/office/powerpoint/2010/main" val="16039221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所有的递归神经网络都有重复神经网络本身模型的链式形式。在标准的</a:t>
            </a:r>
            <a:r>
              <a:rPr lang="en-US" altLang="zh-CN" sz="1200" b="0" i="0" kern="1200" dirty="0">
                <a:solidFill>
                  <a:schemeClr val="tx1"/>
                </a:solidFill>
                <a:effectLst/>
                <a:latin typeface="+mn-lt"/>
                <a:ea typeface="+mn-ea"/>
                <a:cs typeface="+mn-cs"/>
              </a:rPr>
              <a:t>RNNs</a:t>
            </a:r>
            <a:r>
              <a:rPr lang="zh-CN" altLang="en-US" sz="1200" b="0" i="0" kern="1200" dirty="0">
                <a:solidFill>
                  <a:schemeClr val="tx1"/>
                </a:solidFill>
                <a:effectLst/>
                <a:latin typeface="+mn-lt"/>
                <a:ea typeface="+mn-ea"/>
                <a:cs typeface="+mn-cs"/>
              </a:rPr>
              <a:t>， 这个复制模块只有一个非常简单的结构，例如一个双极性（</a:t>
            </a:r>
            <a:r>
              <a:rPr lang="en-US" altLang="zh-CN" sz="1200" b="0" i="0" kern="1200" dirty="0" err="1">
                <a:solidFill>
                  <a:schemeClr val="tx1"/>
                </a:solidFill>
                <a:effectLst/>
                <a:latin typeface="+mn-lt"/>
                <a:ea typeface="+mn-ea"/>
                <a:cs typeface="+mn-cs"/>
              </a:rPr>
              <a:t>tanh</a:t>
            </a:r>
            <a:r>
              <a:rPr lang="zh-CN" altLang="en-US" sz="1200" b="0" i="0" kern="1200" dirty="0">
                <a:solidFill>
                  <a:schemeClr val="tx1"/>
                </a:solidFill>
                <a:effectLst/>
                <a:latin typeface="+mn-lt"/>
                <a:ea typeface="+mn-ea"/>
                <a:cs typeface="+mn-cs"/>
              </a:rPr>
              <a:t>）层。</a:t>
            </a:r>
            <a:endParaRPr lang="zh-CN" altLang="en-US" dirty="0"/>
          </a:p>
        </p:txBody>
      </p:sp>
      <p:sp>
        <p:nvSpPr>
          <p:cNvPr id="4" name="灯片编号占位符 3"/>
          <p:cNvSpPr>
            <a:spLocks noGrp="1"/>
          </p:cNvSpPr>
          <p:nvPr>
            <p:ph type="sldNum" sz="quarter" idx="10"/>
          </p:nvPr>
        </p:nvSpPr>
        <p:spPr/>
        <p:txBody>
          <a:bodyPr/>
          <a:lstStyle/>
          <a:p>
            <a:fld id="{CCB4018B-A06C-44FA-A7B7-953A57ACBC7A}" type="slidenum">
              <a:rPr lang="zh-CN" altLang="en-US" smtClean="0"/>
              <a:t>4</a:t>
            </a:fld>
            <a:endParaRPr lang="zh-CN" altLang="en-US"/>
          </a:p>
        </p:txBody>
      </p:sp>
    </p:spTree>
    <p:extLst>
      <p:ext uri="{BB962C8B-B14F-4D97-AF65-F5344CB8AC3E}">
        <p14:creationId xmlns:p14="http://schemas.microsoft.com/office/powerpoint/2010/main" val="3547353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长短期记忆网络</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通畅叫做”</a:t>
            </a:r>
            <a:r>
              <a:rPr lang="en-US" altLang="zh-CN" sz="1200" b="0" i="0" kern="1200" dirty="0">
                <a:solidFill>
                  <a:schemeClr val="tx1"/>
                </a:solidFill>
                <a:effectLst/>
                <a:latin typeface="+mn-lt"/>
                <a:ea typeface="+mn-ea"/>
                <a:cs typeface="+mn-cs"/>
              </a:rPr>
              <a:t>LSTMs”–</a:t>
            </a:r>
            <a:r>
              <a:rPr lang="zh-CN" altLang="en-US" sz="1200" b="0" i="0" kern="1200" dirty="0">
                <a:solidFill>
                  <a:schemeClr val="tx1"/>
                </a:solidFill>
                <a:effectLst/>
                <a:latin typeface="+mn-lt"/>
                <a:ea typeface="+mn-ea"/>
                <a:cs typeface="+mn-cs"/>
              </a:rPr>
              <a:t>是一种特殊的</a:t>
            </a:r>
            <a:r>
              <a:rPr lang="en-US" altLang="zh-CN" sz="1200" b="0" i="0" kern="1200" dirty="0">
                <a:solidFill>
                  <a:schemeClr val="tx1"/>
                </a:solidFill>
                <a:effectLst/>
                <a:latin typeface="+mn-lt"/>
                <a:ea typeface="+mn-ea"/>
                <a:cs typeface="+mn-cs"/>
              </a:rPr>
              <a:t>RNNs</a:t>
            </a:r>
            <a:r>
              <a:rPr lang="zh-CN" altLang="en-US" sz="1200" b="0" i="0" kern="1200" dirty="0">
                <a:solidFill>
                  <a:schemeClr val="tx1"/>
                </a:solidFill>
                <a:effectLst/>
                <a:latin typeface="+mn-lt"/>
                <a:ea typeface="+mn-ea"/>
                <a:cs typeface="+mn-cs"/>
              </a:rPr>
              <a:t>， 它能够学习长期依赖。</a:t>
            </a:r>
            <a:r>
              <a:rPr lang="en-US" altLang="zh-CN" sz="1200" b="0" i="0" kern="1200" dirty="0">
                <a:solidFill>
                  <a:schemeClr val="tx1"/>
                </a:solidFill>
                <a:effectLst/>
                <a:latin typeface="+mn-lt"/>
                <a:ea typeface="+mn-ea"/>
                <a:cs typeface="+mn-cs"/>
              </a:rPr>
              <a:t>LSTMs </a:t>
            </a:r>
            <a:r>
              <a:rPr lang="zh-CN" altLang="en-US" sz="1200" b="0" i="0" kern="1200" dirty="0">
                <a:solidFill>
                  <a:schemeClr val="tx1"/>
                </a:solidFill>
                <a:effectLst/>
                <a:latin typeface="+mn-lt"/>
                <a:ea typeface="+mn-ea"/>
                <a:cs typeface="+mn-cs"/>
              </a:rPr>
              <a:t>也有这种链式结构，但是这个重复模块与上面提到的</a:t>
            </a:r>
            <a:r>
              <a:rPr lang="en-US" altLang="zh-CN" sz="1200" b="0" i="0" kern="1200" dirty="0">
                <a:solidFill>
                  <a:schemeClr val="tx1"/>
                </a:solidFill>
                <a:effectLst/>
                <a:latin typeface="+mn-lt"/>
                <a:ea typeface="+mn-ea"/>
                <a:cs typeface="+mn-cs"/>
              </a:rPr>
              <a:t>RNNs</a:t>
            </a:r>
            <a:r>
              <a:rPr lang="zh-CN" altLang="en-US" sz="1200" b="0" i="0" kern="1200" dirty="0">
                <a:solidFill>
                  <a:schemeClr val="tx1"/>
                </a:solidFill>
                <a:effectLst/>
                <a:latin typeface="+mn-lt"/>
                <a:ea typeface="+mn-ea"/>
                <a:cs typeface="+mn-cs"/>
              </a:rPr>
              <a:t>结构不同：</a:t>
            </a:r>
            <a:r>
              <a:rPr lang="en-US" altLang="zh-CN" sz="1200" b="0" i="0" kern="1200" dirty="0">
                <a:solidFill>
                  <a:schemeClr val="tx1"/>
                </a:solidFill>
                <a:effectLst/>
                <a:latin typeface="+mn-lt"/>
                <a:ea typeface="+mn-ea"/>
                <a:cs typeface="+mn-cs"/>
              </a:rPr>
              <a:t>LSTMs</a:t>
            </a:r>
            <a:r>
              <a:rPr lang="zh-CN" altLang="en-US" sz="1200" b="0" i="0" kern="1200" dirty="0">
                <a:solidFill>
                  <a:schemeClr val="tx1"/>
                </a:solidFill>
                <a:effectLst/>
                <a:latin typeface="+mn-lt"/>
                <a:ea typeface="+mn-ea"/>
                <a:cs typeface="+mn-cs"/>
              </a:rPr>
              <a:t>并不是只增加一个简单的神经网络层，而是四个，它们以一种特殊的形式交互。</a:t>
            </a:r>
            <a:endParaRPr lang="en-US" altLang="zh-CN" sz="1200" b="0" i="0" kern="1200" dirty="0">
              <a:solidFill>
                <a:schemeClr val="tx1"/>
              </a:solidFill>
              <a:effectLst/>
              <a:latin typeface="+mn-lt"/>
              <a:ea typeface="+mn-ea"/>
              <a:cs typeface="+mn-cs"/>
            </a:endParaRPr>
          </a:p>
          <a:p>
            <a:r>
              <a:rPr lang="zh-CN" altLang="en-US" dirty="0"/>
              <a:t>可以看到中间的 </a:t>
            </a:r>
            <a:r>
              <a:rPr lang="en-US" altLang="zh-CN" dirty="0"/>
              <a:t>cell </a:t>
            </a:r>
            <a:r>
              <a:rPr lang="zh-CN" altLang="en-US" dirty="0"/>
              <a:t>里面有四个黄色小框，你如果理解了那个代表的含义一切就明白了，每一个小黄框代表一个</a:t>
            </a:r>
            <a:r>
              <a:rPr lang="zh-CN" altLang="en-US" b="1" dirty="0"/>
              <a:t>前馈网络层</a:t>
            </a:r>
            <a:r>
              <a:rPr lang="zh-CN" altLang="en-US" dirty="0"/>
              <a:t>，对，就是经典的神经网络的结构，其中</a:t>
            </a:r>
            <a:r>
              <a:rPr lang="en-US" altLang="zh-CN" dirty="0"/>
              <a:t>1</a:t>
            </a:r>
            <a:r>
              <a:rPr lang="zh-CN" altLang="en-US" dirty="0"/>
              <a:t>、</a:t>
            </a:r>
            <a:r>
              <a:rPr lang="en-US" altLang="zh-CN" dirty="0"/>
              <a:t>2</a:t>
            </a:r>
            <a:r>
              <a:rPr lang="zh-CN" altLang="en-US" dirty="0"/>
              <a:t>、</a:t>
            </a:r>
            <a:r>
              <a:rPr lang="en-US" altLang="zh-CN" dirty="0"/>
              <a:t>4</a:t>
            </a:r>
            <a:r>
              <a:rPr lang="zh-CN" altLang="en-US" dirty="0"/>
              <a:t>的激活函数是 </a:t>
            </a:r>
            <a:r>
              <a:rPr lang="en-US" altLang="zh-CN" dirty="0"/>
              <a:t>sigmoid</a:t>
            </a:r>
            <a:r>
              <a:rPr lang="zh-CN" altLang="en-US" dirty="0"/>
              <a:t>，第三个的激活函数是 </a:t>
            </a:r>
            <a:r>
              <a:rPr lang="en-US" altLang="zh-CN" dirty="0" err="1"/>
              <a:t>tanh</a:t>
            </a:r>
            <a:r>
              <a:rPr lang="zh-CN" altLang="en-US" dirty="0"/>
              <a:t>。</a:t>
            </a:r>
          </a:p>
          <a:p>
            <a:endParaRPr lang="en-US" altLang="zh-CN" dirty="0"/>
          </a:p>
          <a:p>
            <a:r>
              <a:rPr lang="zh-CN" altLang="en-US" sz="1200" b="0" i="0" kern="1200" dirty="0">
                <a:solidFill>
                  <a:schemeClr val="tx1"/>
                </a:solidFill>
                <a:effectLst/>
                <a:latin typeface="+mn-lt"/>
                <a:ea typeface="+mn-ea"/>
                <a:cs typeface="+mn-cs"/>
              </a:rPr>
              <a:t>它只是代表了</a:t>
            </a:r>
            <a:r>
              <a:rPr lang="zh-CN" altLang="en-US" sz="1200" b="1" i="0" kern="1200" dirty="0">
                <a:solidFill>
                  <a:schemeClr val="tx1"/>
                </a:solidFill>
                <a:effectLst/>
                <a:latin typeface="+mn-lt"/>
                <a:ea typeface="+mn-ea"/>
                <a:cs typeface="+mn-cs"/>
              </a:rPr>
              <a:t>一个 </a:t>
            </a:r>
            <a:r>
              <a:rPr lang="en-US" altLang="zh-CN" sz="1200" b="1" i="0" kern="1200" dirty="0">
                <a:solidFill>
                  <a:schemeClr val="tx1"/>
                </a:solidFill>
                <a:effectLst/>
                <a:latin typeface="+mn-lt"/>
                <a:ea typeface="+mn-ea"/>
                <a:cs typeface="+mn-cs"/>
              </a:rPr>
              <a:t>cell </a:t>
            </a:r>
            <a:r>
              <a:rPr lang="zh-CN" altLang="en-US" sz="1200" b="1" i="0" kern="1200" dirty="0">
                <a:solidFill>
                  <a:schemeClr val="tx1"/>
                </a:solidFill>
                <a:effectLst/>
                <a:latin typeface="+mn-lt"/>
                <a:ea typeface="+mn-ea"/>
                <a:cs typeface="+mn-cs"/>
              </a:rPr>
              <a:t>在不同时序时候的状态</a:t>
            </a:r>
            <a:r>
              <a:rPr lang="zh-CN" altLang="en-US" sz="1200" b="0" i="0" kern="1200" dirty="0">
                <a:solidFill>
                  <a:schemeClr val="tx1"/>
                </a:solidFill>
                <a:effectLst/>
                <a:latin typeface="+mn-lt"/>
                <a:ea typeface="+mn-ea"/>
                <a:cs typeface="+mn-cs"/>
              </a:rPr>
              <a:t>，所有的数据只会通过一个 </a:t>
            </a:r>
            <a:r>
              <a:rPr lang="en-US" altLang="zh-CN" sz="1200" b="0" i="0" kern="1200" dirty="0">
                <a:solidFill>
                  <a:schemeClr val="tx1"/>
                </a:solidFill>
                <a:effectLst/>
                <a:latin typeface="+mn-lt"/>
                <a:ea typeface="+mn-ea"/>
                <a:cs typeface="+mn-cs"/>
              </a:rPr>
              <a:t>cell</a:t>
            </a:r>
            <a:r>
              <a:rPr lang="zh-CN" altLang="en-US" sz="1200" b="0" i="0" kern="1200" dirty="0">
                <a:solidFill>
                  <a:schemeClr val="tx1"/>
                </a:solidFill>
                <a:effectLst/>
                <a:latin typeface="+mn-lt"/>
                <a:ea typeface="+mn-ea"/>
                <a:cs typeface="+mn-cs"/>
              </a:rPr>
              <a:t>，然后不断更新它的权重。</a:t>
            </a:r>
            <a:endParaRPr lang="zh-CN" altLang="en-US" dirty="0"/>
          </a:p>
        </p:txBody>
      </p:sp>
      <p:sp>
        <p:nvSpPr>
          <p:cNvPr id="4" name="灯片编号占位符 3"/>
          <p:cNvSpPr>
            <a:spLocks noGrp="1"/>
          </p:cNvSpPr>
          <p:nvPr>
            <p:ph type="sldNum" sz="quarter" idx="10"/>
          </p:nvPr>
        </p:nvSpPr>
        <p:spPr/>
        <p:txBody>
          <a:bodyPr/>
          <a:lstStyle/>
          <a:p>
            <a:fld id="{CCB4018B-A06C-44FA-A7B7-953A57ACBC7A}" type="slidenum">
              <a:rPr lang="zh-CN" altLang="en-US" smtClean="0"/>
              <a:t>5</a:t>
            </a:fld>
            <a:endParaRPr lang="zh-CN" altLang="en-US"/>
          </a:p>
        </p:txBody>
      </p:sp>
    </p:spTree>
    <p:extLst>
      <p:ext uri="{BB962C8B-B14F-4D97-AF65-F5344CB8AC3E}">
        <p14:creationId xmlns:p14="http://schemas.microsoft.com/office/powerpoint/2010/main" val="2601477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LSTM</a:t>
            </a:r>
            <a:r>
              <a:rPr lang="zh-CN" altLang="en-US" sz="1200" b="0" i="0" kern="1200" dirty="0">
                <a:solidFill>
                  <a:schemeClr val="tx1"/>
                </a:solidFill>
                <a:effectLst/>
                <a:latin typeface="+mn-lt"/>
                <a:ea typeface="+mn-ea"/>
                <a:cs typeface="+mn-cs"/>
              </a:rPr>
              <a:t>的特点就是在</a:t>
            </a:r>
            <a:r>
              <a:rPr lang="en-US" altLang="zh-CN" sz="1200" b="0" i="0" kern="1200" dirty="0">
                <a:solidFill>
                  <a:schemeClr val="tx1"/>
                </a:solidFill>
                <a:effectLst/>
                <a:latin typeface="+mn-lt"/>
                <a:ea typeface="+mn-ea"/>
                <a:cs typeface="+mn-cs"/>
              </a:rPr>
              <a:t>RNN</a:t>
            </a:r>
            <a:r>
              <a:rPr lang="zh-CN" altLang="en-US" sz="1200" b="0" i="0" kern="1200" dirty="0">
                <a:solidFill>
                  <a:schemeClr val="tx1"/>
                </a:solidFill>
                <a:effectLst/>
                <a:latin typeface="+mn-lt"/>
                <a:ea typeface="+mn-ea"/>
                <a:cs typeface="+mn-cs"/>
              </a:rPr>
              <a:t>结构以外添加了各层的阀门节点。阀门有</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类：遗忘阀门（</a:t>
            </a:r>
            <a:r>
              <a:rPr lang="en-US" altLang="zh-CN" sz="1200" b="0" i="0" kern="1200" dirty="0">
                <a:solidFill>
                  <a:schemeClr val="tx1"/>
                </a:solidFill>
                <a:effectLst/>
                <a:latin typeface="+mn-lt"/>
                <a:ea typeface="+mn-ea"/>
                <a:cs typeface="+mn-cs"/>
              </a:rPr>
              <a:t>forget gate</a:t>
            </a:r>
            <a:r>
              <a:rPr lang="zh-CN" altLang="en-US" sz="1200" b="0" i="0" kern="1200" dirty="0">
                <a:solidFill>
                  <a:schemeClr val="tx1"/>
                </a:solidFill>
                <a:effectLst/>
                <a:latin typeface="+mn-lt"/>
                <a:ea typeface="+mn-ea"/>
                <a:cs typeface="+mn-cs"/>
              </a:rPr>
              <a:t>），输入阀门（</a:t>
            </a:r>
            <a:r>
              <a:rPr lang="en-US" altLang="zh-CN" sz="1200" b="0" i="0" kern="1200" dirty="0">
                <a:solidFill>
                  <a:schemeClr val="tx1"/>
                </a:solidFill>
                <a:effectLst/>
                <a:latin typeface="+mn-lt"/>
                <a:ea typeface="+mn-ea"/>
                <a:cs typeface="+mn-cs"/>
              </a:rPr>
              <a:t>input gate</a:t>
            </a:r>
            <a:r>
              <a:rPr lang="zh-CN" altLang="en-US" sz="1200" b="0" i="0" kern="1200" dirty="0">
                <a:solidFill>
                  <a:schemeClr val="tx1"/>
                </a:solidFill>
                <a:effectLst/>
                <a:latin typeface="+mn-lt"/>
                <a:ea typeface="+mn-ea"/>
                <a:cs typeface="+mn-cs"/>
              </a:rPr>
              <a:t>）和输出阀门（</a:t>
            </a:r>
            <a:r>
              <a:rPr lang="en-US" altLang="zh-CN" sz="1200" b="0" i="0" kern="1200" dirty="0">
                <a:solidFill>
                  <a:schemeClr val="tx1"/>
                </a:solidFill>
                <a:effectLst/>
                <a:latin typeface="+mn-lt"/>
                <a:ea typeface="+mn-ea"/>
                <a:cs typeface="+mn-cs"/>
              </a:rPr>
              <a:t>output gate</a:t>
            </a:r>
            <a:r>
              <a:rPr lang="zh-CN" altLang="en-US" sz="1200" b="0" i="0" kern="1200" dirty="0">
                <a:solidFill>
                  <a:schemeClr val="tx1"/>
                </a:solidFill>
                <a:effectLst/>
                <a:latin typeface="+mn-lt"/>
                <a:ea typeface="+mn-ea"/>
                <a:cs typeface="+mn-cs"/>
              </a:rPr>
              <a:t>）。这些阀门可以打开或关闭，用于将判断模型网络的记忆态（之前网络的状态）在该层输出的结果是否达到阈值从而加入到当前该层的计算中。如图中所示，阀门节点利用</a:t>
            </a:r>
            <a:r>
              <a:rPr lang="en-US" altLang="zh-CN" sz="1200" b="0" i="0" kern="1200" dirty="0">
                <a:solidFill>
                  <a:schemeClr val="tx1"/>
                </a:solidFill>
                <a:effectLst/>
                <a:latin typeface="+mn-lt"/>
                <a:ea typeface="+mn-ea"/>
                <a:cs typeface="+mn-cs"/>
              </a:rPr>
              <a:t>sigmoid</a:t>
            </a:r>
            <a:r>
              <a:rPr lang="zh-CN" altLang="en-US" sz="1200" b="0" i="0" kern="1200" dirty="0">
                <a:solidFill>
                  <a:schemeClr val="tx1"/>
                </a:solidFill>
                <a:effectLst/>
                <a:latin typeface="+mn-lt"/>
                <a:ea typeface="+mn-ea"/>
                <a:cs typeface="+mn-cs"/>
              </a:rPr>
              <a:t>函数将网络的记忆态作为输入计算；如果输出结果达到阈值则将该阀门输出与当前层的的计算结果相乘作为下一层的输入（</a:t>
            </a:r>
            <a:r>
              <a:rPr lang="en-US" altLang="zh-CN" sz="1200" b="1" i="0" kern="1200" dirty="0">
                <a:solidFill>
                  <a:schemeClr val="tx1"/>
                </a:solidFill>
                <a:effectLst/>
                <a:latin typeface="+mn-lt"/>
                <a:ea typeface="+mn-ea"/>
                <a:cs typeface="+mn-cs"/>
              </a:rPr>
              <a:t>PS</a:t>
            </a:r>
            <a:r>
              <a:rPr lang="zh-CN" altLang="en-US" sz="1200" b="1" i="0" kern="1200" dirty="0">
                <a:solidFill>
                  <a:schemeClr val="tx1"/>
                </a:solidFill>
                <a:effectLst/>
                <a:latin typeface="+mn-lt"/>
                <a:ea typeface="+mn-ea"/>
                <a:cs typeface="+mn-cs"/>
              </a:rPr>
              <a:t>：这里的相乘是在指矩阵中的逐元素相乘</a:t>
            </a:r>
            <a:r>
              <a:rPr lang="zh-CN" altLang="en-US" sz="1200" b="0" i="0" kern="1200" dirty="0">
                <a:solidFill>
                  <a:schemeClr val="tx1"/>
                </a:solidFill>
                <a:effectLst/>
                <a:latin typeface="+mn-lt"/>
                <a:ea typeface="+mn-ea"/>
                <a:cs typeface="+mn-cs"/>
              </a:rPr>
              <a:t>）；如果没有达到阈值则将该输出结果遗忘掉。每一层包括阀门节点的权重都会在每一次模型反向传播训练过程中更新。</a:t>
            </a:r>
            <a:endParaRPr lang="zh-CN" altLang="en-US" dirty="0"/>
          </a:p>
        </p:txBody>
      </p:sp>
      <p:sp>
        <p:nvSpPr>
          <p:cNvPr id="4" name="灯片编号占位符 3"/>
          <p:cNvSpPr>
            <a:spLocks noGrp="1"/>
          </p:cNvSpPr>
          <p:nvPr>
            <p:ph type="sldNum" sz="quarter" idx="10"/>
          </p:nvPr>
        </p:nvSpPr>
        <p:spPr/>
        <p:txBody>
          <a:bodyPr/>
          <a:lstStyle/>
          <a:p>
            <a:fld id="{CCB4018B-A06C-44FA-A7B7-953A57ACBC7A}" type="slidenum">
              <a:rPr lang="zh-CN" altLang="en-US" smtClean="0"/>
              <a:t>6</a:t>
            </a:fld>
            <a:endParaRPr lang="zh-CN" altLang="en-US"/>
          </a:p>
        </p:txBody>
      </p:sp>
    </p:spTree>
    <p:extLst>
      <p:ext uri="{BB962C8B-B14F-4D97-AF65-F5344CB8AC3E}">
        <p14:creationId xmlns:p14="http://schemas.microsoft.com/office/powerpoint/2010/main" val="2681491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LSTM</a:t>
            </a:r>
            <a:r>
              <a:rPr lang="zh-CN" altLang="en-US" sz="1200" b="0" i="0" kern="1200" dirty="0">
                <a:solidFill>
                  <a:schemeClr val="tx1"/>
                </a:solidFill>
                <a:effectLst/>
                <a:latin typeface="+mn-lt"/>
                <a:ea typeface="+mn-ea"/>
                <a:cs typeface="+mn-cs"/>
              </a:rPr>
              <a:t>模型的记忆功能就是由这些阀门节点实现的。当阀门打开的时候，前面模型的训练结果就会关联到当前的模型计算，而当阀门关闭的时候之前的计算结果就不再影响当前的计算。因此，通过调节阀门的开关我们就可以实现早期序列对最终结果的影响。而当你不不希望之前结果对之后产生影响，比如自然语言处理中的开始分析新段落或新章节，那么把阀门关掉即可。</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黑色实心圆代表对该节点的计算结果输出到下一层或下一次计算；空心圆则表示该节点的计算结果没有输入到网络或者没有从上一次收到信号。</a:t>
            </a:r>
            <a:endParaRPr lang="zh-CN" altLang="en-US" dirty="0"/>
          </a:p>
        </p:txBody>
      </p:sp>
      <p:sp>
        <p:nvSpPr>
          <p:cNvPr id="4" name="灯片编号占位符 3"/>
          <p:cNvSpPr>
            <a:spLocks noGrp="1"/>
          </p:cNvSpPr>
          <p:nvPr>
            <p:ph type="sldNum" sz="quarter" idx="10"/>
          </p:nvPr>
        </p:nvSpPr>
        <p:spPr/>
        <p:txBody>
          <a:bodyPr/>
          <a:lstStyle/>
          <a:p>
            <a:fld id="{CCB4018B-A06C-44FA-A7B7-953A57ACBC7A}" type="slidenum">
              <a:rPr lang="zh-CN" altLang="en-US" smtClean="0"/>
              <a:t>7</a:t>
            </a:fld>
            <a:endParaRPr lang="zh-CN" altLang="en-US"/>
          </a:p>
        </p:txBody>
      </p:sp>
    </p:spTree>
    <p:extLst>
      <p:ext uri="{BB962C8B-B14F-4D97-AF65-F5344CB8AC3E}">
        <p14:creationId xmlns:p14="http://schemas.microsoft.com/office/powerpoint/2010/main" val="2442538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18BD5E60-90DF-4640-A7BD-976275FAF32D}" type="datetime1">
              <a:rPr lang="zh-CN" altLang="en-US" smtClean="0"/>
              <a:t>2020/2/14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1119979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E947B02-E7E8-4BA2-9FFD-6F62C2B5634B}" type="datetime1">
              <a:rPr lang="zh-CN" altLang="en-US" smtClean="0"/>
              <a:t>2020/2/14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671771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8CE0475-3946-48C4-AA82-9F53BDFA5624}" type="datetime1">
              <a:rPr lang="zh-CN" altLang="en-US" smtClean="0"/>
              <a:t>2020/2/14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27230171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CFA58F-30C0-418D-B35B-EC8E09DBF0CE}" type="datetime1">
              <a:rPr lang="zh-CN" altLang="en-US" smtClean="0"/>
              <a:t>2020/2/14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423498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B350C669-4774-4839-BF1B-6E3A824D655F}" type="datetime1">
              <a:rPr lang="zh-CN" altLang="en-US" smtClean="0"/>
              <a:t>2020/2/14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1943365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CA15D98-8E6D-4992-9BE2-C8CA5AE86EFC}" type="datetime1">
              <a:rPr lang="zh-CN" altLang="en-US" smtClean="0"/>
              <a:t>2020/2/14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8235026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26EB826-71AF-4163-8483-5ED5CE741E9A}" type="datetime1">
              <a:rPr lang="zh-CN" altLang="en-US" smtClean="0"/>
              <a:t>2020/2/14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2449667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DCF8CC1-F83C-4D0D-8373-AEB87FC635A5}" type="datetime1">
              <a:rPr lang="zh-CN" altLang="en-US" smtClean="0"/>
              <a:t>2020/2/14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3837484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CAE2B7-9D40-4149-94B3-80E9A7F7252C}" type="datetime1">
              <a:rPr lang="zh-CN" altLang="en-US" smtClean="0"/>
              <a:t>2020/2/14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463316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A0005FA-D765-4FA7-A3E8-672BFC7DD5E6}" type="datetime1">
              <a:rPr lang="zh-CN" altLang="en-US" smtClean="0"/>
              <a:t>2020/2/14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15552516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2C2587F-EAA2-4503-B882-DC724374D30D}" type="datetime1">
              <a:rPr lang="zh-CN" altLang="en-US" smtClean="0"/>
              <a:t>2020/2/14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28535833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0B58FE-CE38-4DC9-AF21-BDAFC47E7573}" type="datetime1">
              <a:rPr lang="zh-CN" altLang="en-US" smtClean="0"/>
              <a:t>2020/2/14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FA2BCF-20C1-4584-A0B4-8874B969CC5C}" type="slidenum">
              <a:rPr lang="zh-CN" altLang="en-US" smtClean="0"/>
              <a:t>‹#›</a:t>
            </a:fld>
            <a:endParaRPr lang="zh-CN" altLang="en-US"/>
          </a:p>
        </p:txBody>
      </p:sp>
    </p:spTree>
    <p:extLst>
      <p:ext uri="{BB962C8B-B14F-4D97-AF65-F5344CB8AC3E}">
        <p14:creationId xmlns:p14="http://schemas.microsoft.com/office/powerpoint/2010/main" val="24114181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递归（循环）神经网络</a:t>
            </a:r>
          </a:p>
        </p:txBody>
      </p:sp>
      <p:pic>
        <p:nvPicPr>
          <p:cNvPr id="1026" name="Picture 2" descr="preview"/>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818310" y="1690688"/>
            <a:ext cx="2802971"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6096000" y="3050749"/>
            <a:ext cx="4092633" cy="1631216"/>
          </a:xfrm>
          <a:prstGeom prst="rect">
            <a:avLst/>
          </a:prstGeom>
        </p:spPr>
        <p:txBody>
          <a:bodyPr wrap="square">
            <a:spAutoFit/>
          </a:bodyPr>
          <a:lstStyle/>
          <a:p>
            <a:r>
              <a:rPr lang="en-US" altLang="zh-CN" sz="2000" b="0" i="0" dirty="0">
                <a:solidFill>
                  <a:srgbClr val="1A1A1A"/>
                </a:solidFill>
                <a:effectLst/>
                <a:latin typeface="-apple-system"/>
              </a:rPr>
              <a:t>A </a:t>
            </a:r>
            <a:r>
              <a:rPr lang="zh-CN" altLang="en-US" sz="2000" b="0" i="0" dirty="0">
                <a:solidFill>
                  <a:srgbClr val="1A1A1A"/>
                </a:solidFill>
                <a:effectLst/>
                <a:latin typeface="-apple-system"/>
              </a:rPr>
              <a:t>代表神经网络主体</a:t>
            </a:r>
            <a:r>
              <a:rPr lang="en-US" altLang="zh-CN" sz="2000" b="0" i="0" dirty="0">
                <a:solidFill>
                  <a:srgbClr val="1A1A1A"/>
                </a:solidFill>
                <a:effectLst/>
                <a:latin typeface="-apple-system"/>
              </a:rPr>
              <a:t>, </a:t>
            </a:r>
          </a:p>
          <a:p>
            <a:r>
              <a:rPr lang="en-US" altLang="zh-CN" sz="2000" b="0" i="0" dirty="0" err="1">
                <a:solidFill>
                  <a:srgbClr val="1A1A1A"/>
                </a:solidFill>
                <a:effectLst/>
                <a:latin typeface="-apple-system"/>
              </a:rPr>
              <a:t>X_t</a:t>
            </a:r>
            <a:r>
              <a:rPr lang="en-US" altLang="zh-CN" sz="2000" b="0" i="0" dirty="0">
                <a:solidFill>
                  <a:srgbClr val="1A1A1A"/>
                </a:solidFill>
                <a:effectLst/>
                <a:latin typeface="-apple-system"/>
              </a:rPr>
              <a:t> </a:t>
            </a:r>
            <a:r>
              <a:rPr lang="zh-CN" altLang="en-US" sz="2000" b="0" i="0" dirty="0">
                <a:solidFill>
                  <a:srgbClr val="1A1A1A"/>
                </a:solidFill>
                <a:effectLst/>
                <a:latin typeface="-apple-system"/>
              </a:rPr>
              <a:t>是网络输入，</a:t>
            </a:r>
            <a:endParaRPr lang="en-US" altLang="zh-CN" sz="2000" b="0" i="0" dirty="0">
              <a:solidFill>
                <a:srgbClr val="1A1A1A"/>
              </a:solidFill>
              <a:effectLst/>
              <a:latin typeface="-apple-system"/>
            </a:endParaRPr>
          </a:p>
          <a:p>
            <a:r>
              <a:rPr lang="en-US" altLang="zh-CN" sz="2000" dirty="0" err="1">
                <a:solidFill>
                  <a:srgbClr val="1A1A1A"/>
                </a:solidFill>
                <a:latin typeface="-apple-system"/>
              </a:rPr>
              <a:t>h_</a:t>
            </a:r>
            <a:r>
              <a:rPr lang="en-US" altLang="zh-CN" sz="2000" b="0" i="0" dirty="0" err="1">
                <a:solidFill>
                  <a:srgbClr val="1A1A1A"/>
                </a:solidFill>
                <a:effectLst/>
                <a:latin typeface="-apple-system"/>
              </a:rPr>
              <a:t>t</a:t>
            </a:r>
            <a:r>
              <a:rPr lang="zh-CN" altLang="en-US" sz="2000" b="0" i="0" dirty="0">
                <a:solidFill>
                  <a:srgbClr val="1A1A1A"/>
                </a:solidFill>
                <a:effectLst/>
                <a:latin typeface="-apple-system"/>
              </a:rPr>
              <a:t>是网络输出，</a:t>
            </a:r>
            <a:endParaRPr lang="en-US" altLang="zh-CN" sz="2000" b="0" i="0" dirty="0">
              <a:solidFill>
                <a:srgbClr val="1A1A1A"/>
              </a:solidFill>
              <a:effectLst/>
              <a:latin typeface="-apple-system"/>
            </a:endParaRPr>
          </a:p>
          <a:p>
            <a:r>
              <a:rPr lang="zh-CN" altLang="en-US" sz="2000" b="0" i="0" dirty="0">
                <a:solidFill>
                  <a:srgbClr val="1A1A1A"/>
                </a:solidFill>
                <a:effectLst/>
                <a:latin typeface="-apple-system"/>
              </a:rPr>
              <a:t>循环结构允许信息从当前输出传递到下一次的网络输入</a:t>
            </a:r>
            <a:endParaRPr lang="zh-CN" altLang="en-US" sz="2000" dirty="0"/>
          </a:p>
        </p:txBody>
      </p:sp>
      <p:sp>
        <p:nvSpPr>
          <p:cNvPr id="5" name="灯片编号占位符 4"/>
          <p:cNvSpPr>
            <a:spLocks noGrp="1"/>
          </p:cNvSpPr>
          <p:nvPr>
            <p:ph type="sldNum" sz="quarter" idx="12"/>
          </p:nvPr>
        </p:nvSpPr>
        <p:spPr/>
        <p:txBody>
          <a:bodyPr/>
          <a:lstStyle/>
          <a:p>
            <a:fld id="{3DFA2BCF-20C1-4584-A0B4-8874B969CC5C}" type="slidenum">
              <a:rPr lang="zh-CN" altLang="en-US" smtClean="0"/>
              <a:t>1</a:t>
            </a:fld>
            <a:endParaRPr lang="zh-CN" altLang="en-US"/>
          </a:p>
        </p:txBody>
      </p:sp>
    </p:spTree>
    <p:extLst>
      <p:ext uri="{BB962C8B-B14F-4D97-AF65-F5344CB8AC3E}">
        <p14:creationId xmlns:p14="http://schemas.microsoft.com/office/powerpoint/2010/main" val="3523335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递归神经网络</a:t>
            </a:r>
          </a:p>
        </p:txBody>
      </p:sp>
      <p:pic>
        <p:nvPicPr>
          <p:cNvPr id="2050" name="Picture 2" descr="preview"/>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838200" y="2220799"/>
            <a:ext cx="10515600" cy="2762968"/>
          </a:xfrm>
          <a:prstGeom prst="rect">
            <a:avLst/>
          </a:prstGeom>
          <a:noFill/>
          <a:extLst>
            <a:ext uri="{909E8E84-426E-40DD-AFC4-6F175D3DCCD1}">
              <a14:hiddenFill xmlns:a14="http://schemas.microsoft.com/office/drawing/2010/main">
                <a:solidFill>
                  <a:srgbClr val="FFFFFF"/>
                </a:solidFill>
              </a14:hiddenFill>
            </a:ext>
          </a:extLst>
        </p:spPr>
      </p:pic>
      <p:sp>
        <p:nvSpPr>
          <p:cNvPr id="4" name="灯片编号占位符 3"/>
          <p:cNvSpPr>
            <a:spLocks noGrp="1"/>
          </p:cNvSpPr>
          <p:nvPr>
            <p:ph type="sldNum" sz="quarter" idx="12"/>
          </p:nvPr>
        </p:nvSpPr>
        <p:spPr/>
        <p:txBody>
          <a:bodyPr/>
          <a:lstStyle/>
          <a:p>
            <a:fld id="{3DFA2BCF-20C1-4584-A0B4-8874B969CC5C}" type="slidenum">
              <a:rPr lang="zh-CN" altLang="en-US" smtClean="0"/>
              <a:t>2</a:t>
            </a:fld>
            <a:endParaRPr lang="zh-CN" altLang="en-US"/>
          </a:p>
        </p:txBody>
      </p:sp>
    </p:spTree>
    <p:extLst>
      <p:ext uri="{BB962C8B-B14F-4D97-AF65-F5344CB8AC3E}">
        <p14:creationId xmlns:p14="http://schemas.microsoft.com/office/powerpoint/2010/main" val="1363451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递归（循环）神经网络图示</a:t>
            </a:r>
          </a:p>
        </p:txBody>
      </p:sp>
      <p:pic>
        <p:nvPicPr>
          <p:cNvPr id="4" name="内容占位符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63136" y="1825625"/>
            <a:ext cx="4065728" cy="4351338"/>
          </a:xfrm>
        </p:spPr>
      </p:pic>
      <p:sp>
        <p:nvSpPr>
          <p:cNvPr id="5" name="灯片编号占位符 4"/>
          <p:cNvSpPr>
            <a:spLocks noGrp="1"/>
          </p:cNvSpPr>
          <p:nvPr>
            <p:ph type="sldNum" sz="quarter" idx="12"/>
          </p:nvPr>
        </p:nvSpPr>
        <p:spPr/>
        <p:txBody>
          <a:bodyPr/>
          <a:lstStyle/>
          <a:p>
            <a:fld id="{3DFA2BCF-20C1-4584-A0B4-8874B969CC5C}" type="slidenum">
              <a:rPr lang="zh-CN" altLang="en-US" smtClean="0"/>
              <a:t>3</a:t>
            </a:fld>
            <a:endParaRPr lang="zh-CN" altLang="en-US"/>
          </a:p>
        </p:txBody>
      </p:sp>
    </p:spTree>
    <p:extLst>
      <p:ext uri="{BB962C8B-B14F-4D97-AF65-F5344CB8AC3E}">
        <p14:creationId xmlns:p14="http://schemas.microsoft.com/office/powerpoint/2010/main" val="2094373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RNN</a:t>
            </a:r>
            <a:r>
              <a:rPr lang="zh-CN" altLang="en-US" dirty="0"/>
              <a:t>网络内部结构</a:t>
            </a:r>
          </a:p>
        </p:txBody>
      </p:sp>
      <p:pic>
        <p:nvPicPr>
          <p:cNvPr id="3074" name="Picture 2" descr="preview"/>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38200" y="2033723"/>
            <a:ext cx="10515600" cy="3935142"/>
          </a:xfrm>
          <a:prstGeom prst="rect">
            <a:avLst/>
          </a:prstGeom>
          <a:noFill/>
          <a:extLst>
            <a:ext uri="{909E8E84-426E-40DD-AFC4-6F175D3DCCD1}">
              <a14:hiddenFill xmlns:a14="http://schemas.microsoft.com/office/drawing/2010/main">
                <a:solidFill>
                  <a:srgbClr val="FFFFFF"/>
                </a:solidFill>
              </a14:hiddenFill>
            </a:ext>
          </a:extLst>
        </p:spPr>
      </p:pic>
      <p:sp>
        <p:nvSpPr>
          <p:cNvPr id="4" name="灯片编号占位符 3"/>
          <p:cNvSpPr>
            <a:spLocks noGrp="1"/>
          </p:cNvSpPr>
          <p:nvPr>
            <p:ph type="sldNum" sz="quarter" idx="12"/>
          </p:nvPr>
        </p:nvSpPr>
        <p:spPr/>
        <p:txBody>
          <a:bodyPr/>
          <a:lstStyle/>
          <a:p>
            <a:fld id="{3DFA2BCF-20C1-4584-A0B4-8874B969CC5C}" type="slidenum">
              <a:rPr lang="zh-CN" altLang="en-US" smtClean="0"/>
              <a:t>4</a:t>
            </a:fld>
            <a:endParaRPr lang="zh-CN" altLang="en-US"/>
          </a:p>
        </p:txBody>
      </p:sp>
    </p:spTree>
    <p:extLst>
      <p:ext uri="{BB962C8B-B14F-4D97-AF65-F5344CB8AC3E}">
        <p14:creationId xmlns:p14="http://schemas.microsoft.com/office/powerpoint/2010/main" val="2159794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LSTM</a:t>
            </a:r>
            <a:r>
              <a:rPr lang="zh-CN" altLang="en-US" dirty="0"/>
              <a:t>网络</a:t>
            </a:r>
          </a:p>
        </p:txBody>
      </p:sp>
      <p:pic>
        <p:nvPicPr>
          <p:cNvPr id="4098" name="Picture 2" descr="preview"/>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38200" y="2025793"/>
            <a:ext cx="10515600" cy="3951002"/>
          </a:xfrm>
          <a:prstGeom prst="rect">
            <a:avLst/>
          </a:prstGeom>
          <a:noFill/>
          <a:extLst>
            <a:ext uri="{909E8E84-426E-40DD-AFC4-6F175D3DCCD1}">
              <a14:hiddenFill xmlns:a14="http://schemas.microsoft.com/office/drawing/2010/main">
                <a:solidFill>
                  <a:srgbClr val="FFFFFF"/>
                </a:solidFill>
              </a14:hiddenFill>
            </a:ext>
          </a:extLst>
        </p:spPr>
      </p:pic>
      <p:sp>
        <p:nvSpPr>
          <p:cNvPr id="4" name="灯片编号占位符 3"/>
          <p:cNvSpPr>
            <a:spLocks noGrp="1"/>
          </p:cNvSpPr>
          <p:nvPr>
            <p:ph type="sldNum" sz="quarter" idx="12"/>
          </p:nvPr>
        </p:nvSpPr>
        <p:spPr/>
        <p:txBody>
          <a:bodyPr/>
          <a:lstStyle/>
          <a:p>
            <a:fld id="{3DFA2BCF-20C1-4584-A0B4-8874B969CC5C}" type="slidenum">
              <a:rPr lang="zh-CN" altLang="en-US" smtClean="0"/>
              <a:t>5</a:t>
            </a:fld>
            <a:endParaRPr lang="zh-CN" altLang="en-US"/>
          </a:p>
        </p:txBody>
      </p:sp>
    </p:spTree>
    <p:extLst>
      <p:ext uri="{BB962C8B-B14F-4D97-AF65-F5344CB8AC3E}">
        <p14:creationId xmlns:p14="http://schemas.microsoft.com/office/powerpoint/2010/main" val="40777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LSTM</a:t>
            </a:r>
            <a:r>
              <a:rPr lang="zh-CN" altLang="en-US" dirty="0"/>
              <a:t>计算过程</a:t>
            </a:r>
          </a:p>
        </p:txBody>
      </p:sp>
      <p:sp>
        <p:nvSpPr>
          <p:cNvPr id="4" name="灯片编号占位符 3"/>
          <p:cNvSpPr>
            <a:spLocks noGrp="1"/>
          </p:cNvSpPr>
          <p:nvPr>
            <p:ph type="sldNum" sz="quarter" idx="12"/>
          </p:nvPr>
        </p:nvSpPr>
        <p:spPr/>
        <p:txBody>
          <a:bodyPr/>
          <a:lstStyle/>
          <a:p>
            <a:fld id="{3DFA2BCF-20C1-4584-A0B4-8874B969CC5C}" type="slidenum">
              <a:rPr lang="zh-CN" altLang="en-US" smtClean="0"/>
              <a:t>6</a:t>
            </a:fld>
            <a:endParaRPr lang="zh-CN" altLang="en-US"/>
          </a:p>
        </p:txBody>
      </p:sp>
      <p:pic>
        <p:nvPicPr>
          <p:cNvPr id="11266" name="Picture 2" descr="https://images2015.cnblogs.com/blog/947235/201608/947235-20160822112941745-776962568.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484269" y="1825625"/>
            <a:ext cx="5223461"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148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LSTM</a:t>
            </a:r>
            <a:r>
              <a:rPr lang="zh-CN" altLang="en-US" dirty="0"/>
              <a:t>计算过程示例</a:t>
            </a:r>
          </a:p>
        </p:txBody>
      </p:sp>
      <p:sp>
        <p:nvSpPr>
          <p:cNvPr id="4" name="灯片编号占位符 3"/>
          <p:cNvSpPr>
            <a:spLocks noGrp="1"/>
          </p:cNvSpPr>
          <p:nvPr>
            <p:ph type="sldNum" sz="quarter" idx="12"/>
          </p:nvPr>
        </p:nvSpPr>
        <p:spPr/>
        <p:txBody>
          <a:bodyPr/>
          <a:lstStyle/>
          <a:p>
            <a:fld id="{3DFA2BCF-20C1-4584-A0B4-8874B969CC5C}" type="slidenum">
              <a:rPr lang="zh-CN" altLang="en-US" smtClean="0"/>
              <a:t>7</a:t>
            </a:fld>
            <a:endParaRPr lang="zh-CN" altLang="en-US"/>
          </a:p>
        </p:txBody>
      </p:sp>
      <p:pic>
        <p:nvPicPr>
          <p:cNvPr id="12290" name="Picture 2" descr="https://images2015.cnblogs.com/blog/947235/201608/947235-20160822152857698-1385017741.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093499" y="1923473"/>
            <a:ext cx="8005001" cy="44328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021195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TotalTime>
  <Words>772</Words>
  <Application>Microsoft Office PowerPoint</Application>
  <PresentationFormat>宽屏</PresentationFormat>
  <Paragraphs>39</Paragraphs>
  <Slides>7</Slides>
  <Notes>7</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7</vt:i4>
      </vt:variant>
    </vt:vector>
  </HeadingPairs>
  <TitlesOfParts>
    <vt:vector size="12" baseType="lpstr">
      <vt:lpstr>-apple-system</vt:lpstr>
      <vt:lpstr>等线</vt:lpstr>
      <vt:lpstr>等线 Light</vt:lpstr>
      <vt:lpstr>Arial</vt:lpstr>
      <vt:lpstr>Office 主题​​</vt:lpstr>
      <vt:lpstr>递归（循环）神经网络</vt:lpstr>
      <vt:lpstr>递归神经网络</vt:lpstr>
      <vt:lpstr>递归（循环）神经网络图示</vt:lpstr>
      <vt:lpstr>RNN网络内部结构</vt:lpstr>
      <vt:lpstr>LSTM网络</vt:lpstr>
      <vt:lpstr>LSTM计算过程</vt:lpstr>
      <vt:lpstr>LSTM计算过程示例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工作汇报</dc:title>
  <dc:creator>Zhang YT</dc:creator>
  <cp:lastModifiedBy>Zhang YT</cp:lastModifiedBy>
  <cp:revision>13</cp:revision>
  <dcterms:created xsi:type="dcterms:W3CDTF">2019-10-21T03:59:10Z</dcterms:created>
  <dcterms:modified xsi:type="dcterms:W3CDTF">2020-02-14T13:09:21Z</dcterms:modified>
</cp:coreProperties>
</file>

<file path=docProps/thumbnail.jpeg>
</file>